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56" r:id="rId2"/>
    <p:sldId id="265" r:id="rId3"/>
    <p:sldId id="258" r:id="rId4"/>
    <p:sldId id="260" r:id="rId5"/>
    <p:sldId id="267" r:id="rId6"/>
    <p:sldId id="268" r:id="rId7"/>
    <p:sldId id="269" r:id="rId8"/>
    <p:sldId id="271" r:id="rId9"/>
    <p:sldId id="279" r:id="rId10"/>
    <p:sldId id="281" r:id="rId11"/>
    <p:sldId id="280" r:id="rId12"/>
    <p:sldId id="272" r:id="rId13"/>
    <p:sldId id="273" r:id="rId14"/>
    <p:sldId id="275" r:id="rId15"/>
  </p:sldIdLst>
  <p:sldSz cx="9144000" cy="6858000" type="screen4x3"/>
  <p:notesSz cx="7067550" cy="91201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FF99"/>
    <a:srgbClr val="99FFCC"/>
    <a:srgbClr val="CC0000"/>
    <a:srgbClr val="D60093"/>
    <a:srgbClr val="000000"/>
    <a:srgbClr val="0000CC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3" autoAdjust="0"/>
    <p:restoredTop sz="94660"/>
  </p:normalViewPr>
  <p:slideViewPr>
    <p:cSldViewPr>
      <p:cViewPr>
        <p:scale>
          <a:sx n="60" d="100"/>
          <a:sy n="60" d="100"/>
        </p:scale>
        <p:origin x="-1482" y="-276"/>
      </p:cViewPr>
      <p:guideLst>
        <p:guide orient="horz" pos="2160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10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2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3675" y="0"/>
            <a:ext cx="30622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332288"/>
            <a:ext cx="56546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622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3675" y="8662988"/>
            <a:ext cx="30622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FA4BCAF-0933-427E-8F55-FA47DA01CB1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8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BCAF-0933-427E-8F55-FA47DA01CB1B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9D590-5B45-4912-BDD7-1A6F651AEC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DB40-3EA4-4A8E-8A5C-6141C83DAC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EC44-01F1-44B7-9CA0-A2C8DDB2E4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15FB5F-825A-4E73-8F99-B2E48C5ED9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F114-61AD-4452-9499-89CAAFA61F2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B1FF-1877-4998-963B-A6F258506F4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07AD04-AAD2-43F2-942B-535FEB0A83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072-0C32-4953-8C0B-EC07E5FE10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64DD0-2983-40D0-8ED8-E6491D88C9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E27-16DE-40DB-ACE5-C3E156759D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DF2-B462-4708-9843-FB27539EE65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ECBDD9-0142-4593-8EFF-81CF47E9C5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4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709614" y="596900"/>
            <a:ext cx="7648600" cy="743868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008000"/>
                </a:solidFill>
              </a:rPr>
              <a:t>IDENTIDADES TRIGONOMÉTRICAS</a:t>
            </a:r>
            <a:endParaRPr lang="es-MX" sz="3200" dirty="0">
              <a:solidFill>
                <a:srgbClr val="008000"/>
              </a:solidFill>
            </a:endParaRPr>
          </a:p>
        </p:txBody>
      </p:sp>
      <p:pic>
        <p:nvPicPr>
          <p:cNvPr id="33794" name="Imagen 1" descr="Descripción: http://upload.wikimedia.org/wikipedia/commons/a/a5/Identidades_trigonom%C3%A9tricas_fundamental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35" y="2080794"/>
            <a:ext cx="3081869" cy="39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54" y="3645024"/>
            <a:ext cx="2915650" cy="21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G:\identida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2603"/>
            <a:ext cx="2711906" cy="39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windows 7\Pictures\untitled.bmp"/>
          <p:cNvPicPr>
            <a:picLocks noChangeAspect="1" noChangeArrowheads="1"/>
          </p:cNvPicPr>
          <p:nvPr/>
        </p:nvPicPr>
        <p:blipFill>
          <a:blip r:embed="rId5" cstate="print"/>
          <a:srcRect l="25200" r="21251" b="7330"/>
          <a:stretch>
            <a:fillRect/>
          </a:stretch>
        </p:blipFill>
        <p:spPr bwMode="auto">
          <a:xfrm>
            <a:off x="179512" y="332656"/>
            <a:ext cx="1224136" cy="11521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0722" name="Picture 2" descr="C:\Users\windows 7\Pictures\identidades1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628801"/>
            <a:ext cx="2926557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𝐸𝑗𝑒𝑚𝑝𝑙𝑜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1: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𝐷𝑒𝑚𝑢𝑒𝑠𝑡𝑟𝑎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𝑙𝑎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𝑖𝑑𝑒𝑛𝑡𝑖𝑑𝑎𝑑</m:t>
                      </m:r>
                      <m:r>
                        <a:rPr lang="es-CO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9</m:t>
                      </m:r>
                      <m:sSup>
                        <m:sSupPr>
                          <m:ctrlPr>
                            <a:rPr lang="es-CO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s-CO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CO" sz="2000" b="0" i="1" smtClean="0">
                          <a:latin typeface="Cambria Math"/>
                          <a:ea typeface="Cambria Math"/>
                        </a:rPr>
                        <m:t>−5</m:t>
                      </m:r>
                      <m:sSup>
                        <m:sSupPr>
                          <m:ctrlPr>
                            <a:rPr lang="es-CO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O" sz="20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s-CO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CO" sz="2000" b="0" i="1" smtClean="0">
                          <a:latin typeface="Cambria Math"/>
                          <a:ea typeface="Cambria Math"/>
                        </a:rPr>
                        <m:t>=5+4</m:t>
                      </m:r>
                      <m:sSup>
                        <m:sSupPr>
                          <m:ctrlPr>
                            <a:rPr lang="es-CO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O" sz="2000" b="0" i="1" smtClean="0">
                              <a:latin typeface="Cambria Math"/>
                              <a:ea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s-CO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CO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O" sz="2000" dirty="0" smtClean="0">
                    <a:solidFill>
                      <a:srgbClr val="008000"/>
                    </a:solidFill>
                  </a:rPr>
                  <a:t>Demostración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+mj-ea"/>
                        <a:cs typeface="+mj-cs"/>
                      </a:rPr>
                      <m:t>9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  <a:cs typeface="+mj-cs"/>
                      </a:rPr>
                      <m:t>𝜃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  <a:cs typeface="+mj-cs"/>
                      </a:rPr>
                      <m:t>−5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𝑡𝑎𝑛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  <a:cs typeface="+mj-cs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  <a:cs typeface="+mj-cs"/>
                      </a:rPr>
                      <m:t>𝜃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  <a:cs typeface="+mj-cs"/>
                      </a:rPr>
                      <m:t>=9</m:t>
                    </m:r>
                    <m:sSup>
                      <m:sSupPr>
                        <m:ctrlP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s-CO" sz="2000" cap="all" dirty="0"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5</m:t>
                    </m:r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 −1)</m:t>
                    </m:r>
                  </m:oMath>
                </a14:m>
                <a:r>
                  <a:rPr lang="es-CO" sz="2000" dirty="0" smtClean="0">
                    <a:solidFill>
                      <a:schemeClr val="tx1"/>
                    </a:solidFill>
                  </a:rPr>
                  <a:t>, ya que </a:t>
                </a:r>
              </a:p>
              <a:p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=9</m:t>
                    </m:r>
                  </m:oMath>
                </a14:m>
                <a:r>
                  <a:rPr lang="es-CO" sz="2000" cap="all" dirty="0"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s-CO" sz="2000" cap="all" dirty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ea typeface="Cambria Math"/>
                      </a:rPr>
                      <m:t> 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5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+5</m:t>
                    </m:r>
                  </m:oMath>
                </a14:m>
                <a:r>
                  <a:rPr lang="es-CO" sz="2000" dirty="0" smtClean="0">
                    <a:solidFill>
                      <a:srgbClr val="008000"/>
                    </a:solidFill>
                  </a:rPr>
                  <a:t>       , destruyendo paréntesis</a:t>
                </a:r>
                <a:endParaRPr lang="es-CO" sz="700" dirty="0" smtClean="0">
                  <a:solidFill>
                    <a:srgbClr val="008000"/>
                  </a:solidFill>
                </a:endParaRPr>
              </a:p>
              <a:p>
                <a:pPr marL="2286000" lvl="5" indent="0">
                  <a:buNone/>
                </a:pPr>
                <a:endParaRPr lang="es-CO" sz="7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O" sz="2000" b="0" i="1" cap="all" smtClean="0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s-CO" sz="2000" b="0" i="1" cap="all" smtClean="0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+5</m:t>
                    </m:r>
                  </m:oMath>
                </a14:m>
                <a:r>
                  <a:rPr lang="es-CO" sz="2000" dirty="0" smtClean="0">
                    <a:solidFill>
                      <a:schemeClr val="tx1"/>
                    </a:solidFill>
                  </a:rPr>
                  <a:t>	     </a:t>
                </a:r>
                <a:r>
                  <a:rPr lang="es-CO" sz="2000" dirty="0" smtClean="0">
                    <a:solidFill>
                      <a:srgbClr val="008000"/>
                    </a:solidFill>
                  </a:rPr>
                  <a:t>Reduciendo </a:t>
                </a:r>
                <a:r>
                  <a:rPr lang="es-CO" sz="2000" dirty="0">
                    <a:solidFill>
                      <a:srgbClr val="008000"/>
                    </a:solidFill>
                  </a:rPr>
                  <a:t>términos semejantes</a:t>
                </a:r>
              </a:p>
              <a:p>
                <a:pPr marL="2286000" lvl="5" indent="0">
                  <a:buNone/>
                </a:pPr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=5+</m:t>
                    </m:r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𝑠𝑒𝑐</m:t>
                        </m:r>
                      </m:e>
                      <m:sup>
                        <m:r>
                          <a:rPr lang="es-CO" sz="2000" i="1" cap="all">
                            <a:solidFill>
                              <a:srgbClr val="4E3B30"/>
                            </a:solidFill>
                            <a:effectLst>
                              <a:reflection blurRad="12700" stA="48000" endA="300" endPos="55000" dir="5400000" sy="-90000" algn="bl" rotWithShape="0"/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CO" sz="2000" i="1" cap="all">
                        <a:solidFill>
                          <a:srgbClr val="4E3B30"/>
                        </a:solidFill>
                        <a:effectLst>
                          <a:reflection blurRad="12700" stA="48000" endA="300" endPos="55000" dir="5400000" sy="-90000" algn="bl" rotWithShape="0"/>
                        </a:effectLst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s-CO" sz="2000" dirty="0" smtClean="0">
                    <a:solidFill>
                      <a:schemeClr val="tx1"/>
                    </a:solidFill>
                  </a:rPr>
                  <a:t>	     </a:t>
                </a:r>
                <a:r>
                  <a:rPr lang="es-CO" sz="2000" dirty="0" smtClean="0">
                    <a:solidFill>
                      <a:srgbClr val="008000"/>
                    </a:solidFill>
                  </a:rPr>
                  <a:t>Ordenando</a:t>
                </a:r>
              </a:p>
              <a:p>
                <a:pPr marL="2286000" lvl="5" indent="0">
                  <a:buNone/>
                </a:pPr>
                <a:endParaRPr lang="es-CO" sz="2000" dirty="0">
                  <a:solidFill>
                    <a:srgbClr val="008000"/>
                  </a:solidFill>
                </a:endParaRPr>
              </a:p>
              <a:p>
                <a:pPr marL="420624" lvl="0" indent="-384048">
                  <a:lnSpc>
                    <a:spcPct val="120000"/>
                  </a:lnSpc>
                  <a:buClr>
                    <a:srgbClr val="F0A22E"/>
                  </a:buClr>
                  <a:buNone/>
                  <a:defRPr/>
                </a:pPr>
                <a:r>
                  <a:rPr lang="es-E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Con </a:t>
                </a:r>
                <a:r>
                  <a:rPr lang="es-ES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lo que </a:t>
                </a:r>
                <a:r>
                  <a:rPr lang="es-E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hemos demostrado la identidad trigonométrica</a:t>
                </a:r>
              </a:p>
              <a:p>
                <a:pPr marL="2286000" lvl="5" indent="0">
                  <a:buNone/>
                </a:pPr>
                <a:endParaRPr lang="es-CO" sz="2000" dirty="0">
                  <a:solidFill>
                    <a:srgbClr val="008000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>
                  <a:solidFill>
                    <a:srgbClr val="008000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 smtClean="0">
                  <a:solidFill>
                    <a:schemeClr val="tx1"/>
                  </a:solidFill>
                </a:endParaRPr>
              </a:p>
              <a:p>
                <a:pPr marL="2286000" lvl="5" indent="0">
                  <a:buNone/>
                </a:pPr>
                <a:endParaRPr lang="es-CO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02" t="-674" r="-49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6156176" y="1700808"/>
                <a:ext cx="288032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fontAlgn="auto"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rgbClr val="F0A22E"/>
                  </a:buClr>
                  <a:buSzPct val="70000"/>
                  <a:buFont typeface="Wingdings 2"/>
                  <a:buChar char="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𝑠𝑒𝑐</m:t>
                        </m:r>
                      </m:e>
                      <m:sup>
                        <m: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s-CO" sz="2000" i="1">
                        <a:solidFill>
                          <a:srgbClr val="4E3B30"/>
                        </a:solidFill>
                        <a:latin typeface="Cambria Math"/>
                        <a:ea typeface="Calibri"/>
                        <a:cs typeface="Times New Roman"/>
                      </a:rPr>
                      <m:t>𝜃</m:t>
                    </m:r>
                    <m:r>
                      <a:rPr lang="es-CO" sz="2000" i="1">
                        <a:solidFill>
                          <a:srgbClr val="4E3B30"/>
                        </a:solidFill>
                        <a:latin typeface="Cambria Math"/>
                        <a:ea typeface="Calibri"/>
                        <a:cs typeface="Times New Roman"/>
                      </a:rPr>
                      <m:t>=1+ </m:t>
                    </m:r>
                    <m:sSup>
                      <m:sSupPr>
                        <m:ctrlP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𝑡𝑎𝑛</m:t>
                        </m:r>
                      </m:e>
                      <m:sup>
                        <m:r>
                          <a:rPr lang="es-CO" sz="2000" i="1">
                            <a:solidFill>
                              <a:srgbClr val="4E3B3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s-CO" sz="2000" i="1">
                        <a:solidFill>
                          <a:srgbClr val="4E3B30"/>
                        </a:solidFill>
                        <a:latin typeface="Cambria Math"/>
                        <a:ea typeface="Calibri"/>
                        <a:cs typeface="Times New Roman"/>
                      </a:rPr>
                      <m:t>𝜃</m:t>
                    </m:r>
                  </m:oMath>
                </a14:m>
                <a:endParaRPr lang="es-CO" sz="2000" dirty="0">
                  <a:solidFill>
                    <a:srgbClr val="4E3B30"/>
                  </a:solidFill>
                  <a:latin typeface="Calibri"/>
                  <a:ea typeface="Calibri"/>
                  <a:cs typeface="Times New Roman"/>
                </a:endParaRPr>
              </a:p>
              <a:p>
                <a:pPr marL="342900" lvl="0" indent="-342900" fontAlgn="auto">
                  <a:lnSpc>
                    <a:spcPct val="115000"/>
                  </a:lnSpc>
                  <a:spcBef>
                    <a:spcPct val="20000"/>
                  </a:spcBef>
                  <a:spcAft>
                    <a:spcPts val="1000"/>
                  </a:spcAft>
                  <a:buClr>
                    <a:srgbClr val="F0A22E"/>
                  </a:buClr>
                  <a:buSzPct val="70000"/>
                  <a:buFont typeface="Wingdings 2"/>
                  <a:buChar char="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O" i="1" smtClean="0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s-CO" i="1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𝑡𝑎𝑛</m:t>
                        </m:r>
                      </m:e>
                      <m:sup>
                        <m:r>
                          <a:rPr lang="es-CO" i="1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s-CO" i="1">
                        <a:solidFill>
                          <a:srgbClr val="008000"/>
                        </a:solidFill>
                        <a:latin typeface="Cambria Math"/>
                        <a:ea typeface="Calibri"/>
                        <a:cs typeface="Times New Roman"/>
                      </a:rPr>
                      <m:t>𝜃</m:t>
                    </m:r>
                    <m:r>
                      <a:rPr lang="es-CO" i="1">
                        <a:solidFill>
                          <a:srgbClr val="008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s-CO" i="1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s-CO" i="1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𝑠𝑒𝑐</m:t>
                        </m:r>
                      </m:e>
                      <m:sup>
                        <m:r>
                          <a:rPr lang="es-CO" i="1">
                            <a:solidFill>
                              <a:srgbClr val="008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s-CO" i="1">
                        <a:solidFill>
                          <a:srgbClr val="008000"/>
                        </a:solidFill>
                        <a:latin typeface="Cambria Math"/>
                        <a:ea typeface="Calibri"/>
                        <a:cs typeface="Times New Roman"/>
                      </a:rPr>
                      <m:t>𝜃</m:t>
                    </m:r>
                    <m:r>
                      <a:rPr lang="es-CO" i="1">
                        <a:solidFill>
                          <a:srgbClr val="008000"/>
                        </a:solidFill>
                        <a:latin typeface="Cambria Math"/>
                        <a:ea typeface="Calibri"/>
                        <a:cs typeface="Times New Roman"/>
                      </a:rPr>
                      <m:t>−1</m:t>
                    </m:r>
                  </m:oMath>
                </a14:m>
                <a:endParaRPr lang="es-CO" dirty="0">
                  <a:solidFill>
                    <a:srgbClr val="008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00808"/>
                <a:ext cx="2880320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4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700" cap="none" dirty="0" smtClean="0">
                <a:solidFill>
                  <a:srgbClr val="008000"/>
                </a:solidFill>
              </a:rPr>
              <a:t>ejemplo 2: demuestre la siguiente identidad trigonométrica </a:t>
            </a:r>
            <a:endParaRPr lang="es-CO" sz="1700" cap="none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5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30222" y="1196752"/>
                <a:ext cx="8686800" cy="4536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DEMOSTRACIÓN</a:t>
                </a:r>
              </a:p>
              <a:p>
                <a:pPr marL="0" indent="0">
                  <a:buNone/>
                </a:pP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			</a:t>
                </a:r>
                <a:r>
                  <a:rPr lang="es-CO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sustituyendo</a:t>
                </a:r>
                <a:r>
                  <a:rPr lang="es-CO" sz="24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𝑐𝑠𝑐</m:t>
                        </m:r>
                      </m:e>
                      <m:sup>
                        <m: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4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  <m:r>
                      <a:rPr lang="es-CO" sz="24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a:rPr lang="es-CO" sz="24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𝑝𝑜𝑟</m:t>
                    </m:r>
                    <m:r>
                      <a:rPr lang="es-CO" sz="24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s-CO" sz="24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𝑠𝑒𝑛𝑥</m:t>
                        </m:r>
                      </m:den>
                    </m:f>
                  </m:oMath>
                </a14:m>
                <a:endParaRPr lang="es-CO" sz="2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CO" sz="2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s-CO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00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=</m:t>
                        </m:r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𝑡𝑎𝑛</m:t>
                        </m:r>
                      </m:e>
                      <m:sup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+</m:t>
                    </m:r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𝑠𝑒𝑛𝑥</m:t>
                    </m:r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𝑠𝑒𝑛𝑥</m:t>
                        </m:r>
                      </m:den>
                    </m:f>
                    <m:r>
                      <a:rPr lang="es-CO" sz="20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, cancelando seno  nos queda</a:t>
                </a:r>
                <a:endParaRPr lang="es-CO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0" indent="0">
                  <a:buClr>
                    <a:srgbClr val="F0A22E"/>
                  </a:buClr>
                  <a:buNone/>
                </a:pP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s-CO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=</m:t>
                        </m:r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𝑡𝑎𝑛</m:t>
                        </m:r>
                      </m:e>
                      <m:sup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 1</m:t>
                    </m:r>
                  </m:oMath>
                </a14:m>
                <a:endParaRPr lang="es-CO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s-CO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00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=</m:t>
                        </m:r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𝑠𝑒𝑐</m:t>
                        </m:r>
                      </m:e>
                      <m:sup>
                        <m:r>
                          <a:rPr lang="es-CO" sz="20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s-CO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s-CO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O" sz="20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Ya</m:t>
                    </m:r>
                    <m:r>
                      <m:rPr>
                        <m:nor/>
                      </m:rPr>
                      <a:rPr lang="es-CO" sz="20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CO" sz="20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que</m:t>
                    </m:r>
                    <m:r>
                      <m:rPr>
                        <m:nor/>
                      </m:rPr>
                      <a:rPr lang="es-CO" sz="20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1+</m:t>
                        </m:r>
                        <m: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𝑡𝑎𝑛</m:t>
                        </m:r>
                      </m:e>
                      <m:sup>
                        <m: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0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  <m:r>
                      <a:rPr lang="es-CO" sz="20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𝑠𝑒𝑐</m:t>
                        </m:r>
                      </m:e>
                      <m:sup>
                        <m:r>
                          <a:rPr lang="es-CO" sz="2000">
                            <a:solidFill>
                              <a:srgbClr val="008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s-CO" sz="200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𝑥</m:t>
                    </m:r>
                    <m:r>
                      <m:rPr>
                        <m:nor/>
                      </m:rPr>
                      <a:rPr lang="es-CO" sz="20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</m:oMath>
                </a14:m>
                <a:endParaRPr lang="es-CO" sz="2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CO" sz="20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20624" lvl="0" indent="-384048">
                  <a:lnSpc>
                    <a:spcPct val="120000"/>
                  </a:lnSpc>
                  <a:buClr>
                    <a:srgbClr val="F0A22E"/>
                  </a:buClr>
                  <a:buNone/>
                  <a:defRPr/>
                </a:pPr>
                <a:r>
                  <a:rPr lang="es-E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Con lo </a:t>
                </a:r>
                <a:r>
                  <a:rPr lang="es-ES" sz="20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que hemos </a:t>
                </a:r>
                <a:r>
                  <a:rPr lang="es-E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demostrado la identidad trigonométrica</a:t>
                </a:r>
              </a:p>
              <a:p>
                <a:pPr marL="0" indent="0">
                  <a:buNone/>
                </a:pPr>
                <a:endParaRPr lang="es-CO" sz="2400" dirty="0"/>
              </a:p>
            </p:txBody>
          </p:sp>
        </mc:Choice>
        <mc:Fallback>
          <p:sp>
            <p:nvSpPr>
              <p:cNvPr id="6" name="5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222" y="1196752"/>
                <a:ext cx="8686800" cy="4536504"/>
              </a:xfrm>
              <a:blipFill rotWithShape="1">
                <a:blip r:embed="rId3"/>
                <a:stretch>
                  <a:fillRect l="-772" t="-53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53990"/>
              </p:ext>
            </p:extLst>
          </p:nvPr>
        </p:nvGraphicFramePr>
        <p:xfrm>
          <a:off x="6012160" y="692696"/>
          <a:ext cx="28924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cuación" r:id="rId4" imgW="1879600" imgH="228600" progId="Equation.3">
                  <p:embed/>
                </p:oleObj>
              </mc:Choice>
              <mc:Fallback>
                <p:oleObj name="Ecuación" r:id="rId4" imgW="187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692696"/>
                        <a:ext cx="28924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CuadroTexto"/>
              <p:cNvSpPr txBox="1"/>
              <p:nvPr/>
            </p:nvSpPr>
            <p:spPr>
              <a:xfrm>
                <a:off x="251520" y="1621291"/>
                <a:ext cx="453207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s-CO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+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𝑠𝑒𝑛𝑥</m:t>
                          </m:r>
                          <m:r>
                            <a:rPr lang="es-C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O" b="0" i="1" smtClean="0">
                              <a:latin typeface="Cambria Math"/>
                              <a:ea typeface="Cambria Math"/>
                            </a:rPr>
                            <m:t>𝑐𝑠𝑐𝑥</m:t>
                          </m:r>
                          <m:r>
                            <a:rPr lang="es-CO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s-CO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s-CO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O" b="0" i="1" smtClean="0">
                          <a:latin typeface="Cambria Math"/>
                        </a:rPr>
                        <m:t>𝑥</m:t>
                      </m:r>
                      <m:r>
                        <a:rPr lang="es-CO" b="0" i="1" smtClean="0">
                          <a:latin typeface="Cambria Math"/>
                        </a:rPr>
                        <m:t>+</m:t>
                      </m:r>
                      <m:r>
                        <a:rPr lang="es-CO" b="0" i="1" smtClean="0">
                          <a:latin typeface="Cambria Math"/>
                        </a:rPr>
                        <m:t>𝑠𝑒𝑛𝑥</m:t>
                      </m:r>
                      <m:r>
                        <a:rPr lang="es-CO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s-CO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/>
                              <a:ea typeface="Cambria Math"/>
                            </a:rPr>
                            <m:t>𝑠𝑒𝑛𝑥</m:t>
                          </m:r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1291"/>
                <a:ext cx="4532075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"/>
          <p:cNvCxnSpPr/>
          <p:nvPr/>
        </p:nvCxnSpPr>
        <p:spPr>
          <a:xfrm flipH="1">
            <a:off x="3837518" y="2630137"/>
            <a:ext cx="158418" cy="294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4485590" y="2780928"/>
            <a:ext cx="158418" cy="268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12968" cy="5472608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Ejemplo </a:t>
            </a: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3.- </a:t>
            </a: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demostrar la siguiente identidad.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Como                                               , si los sustituimos, tenemos </a:t>
            </a: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 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s-MX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Simplificamos senos,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 tenemos que:</a:t>
            </a:r>
            <a:endParaRPr lang="es-MX" sz="2000" strike="sngStrike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MX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lo que queda demostrada la identidad trigonométrica.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475656" y="1628800"/>
          <a:ext cx="3660794" cy="40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cuación" r:id="rId3" imgW="1892300" imgH="228600" progId="Equation.3">
                  <p:embed/>
                </p:oleObj>
              </mc:Choice>
              <mc:Fallback>
                <p:oleObj name="Ecuación" r:id="rId3" imgW="18923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628800"/>
                        <a:ext cx="3660794" cy="400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403648" y="2420888"/>
          <a:ext cx="2808312" cy="51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cuación" r:id="rId5" imgW="2374900" imgH="431800" progId="Equation.3">
                  <p:embed/>
                </p:oleObj>
              </mc:Choice>
              <mc:Fallback>
                <p:oleObj name="Ecuación" r:id="rId5" imgW="2374900" imgH="4318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20888"/>
                        <a:ext cx="2808312" cy="510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691680" y="3068960"/>
          <a:ext cx="1939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cuación" r:id="rId7" imgW="1002865" imgH="431613" progId="Equation.3">
                  <p:embed/>
                </p:oleObj>
              </mc:Choice>
              <mc:Fallback>
                <p:oleObj name="Ecuación" r:id="rId7" imgW="1002865" imgH="43161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068960"/>
                        <a:ext cx="19399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771800" y="3861048"/>
          <a:ext cx="1939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cuación" r:id="rId9" imgW="1002865" imgH="431613" progId="Equation.3">
                  <p:embed/>
                </p:oleObj>
              </mc:Choice>
              <mc:Fallback>
                <p:oleObj name="Ecuación" r:id="rId9" imgW="1002865" imgH="431613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861048"/>
                        <a:ext cx="19399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2267744" y="4797152"/>
          <a:ext cx="5889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cuación" r:id="rId10" imgW="304536" imgH="164957" progId="Equation.3">
                  <p:embed/>
                </p:oleObj>
              </mc:Choice>
              <mc:Fallback>
                <p:oleObj name="Ecuación" r:id="rId10" imgW="304536" imgH="164957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797152"/>
                        <a:ext cx="588963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14 Conector recto"/>
          <p:cNvCxnSpPr/>
          <p:nvPr/>
        </p:nvCxnSpPr>
        <p:spPr>
          <a:xfrm rot="5400000">
            <a:off x="3312145" y="4043633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4176241" y="4256807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28625"/>
            <a:ext cx="8964488" cy="6072188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Ejemplo </a:t>
            </a:r>
            <a:r>
              <a:rPr lang="es-E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.- 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Demostrar la siguiente identidad: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Como                           , sustituimos y nos queda:</a:t>
            </a: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Multiplicando medios y extremos obtenemos:</a:t>
            </a: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488" indent="4763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 equivale a:   Sen² x  +  Cos² x  =    1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Como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Sen² x  +  Cos² x = 1 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sustituyendo llegamos a: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=  1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lo que queda demostrada la identidad trigonométrica</a:t>
            </a:r>
            <a:r>
              <a:rPr lang="es-ES" sz="2000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857884" y="285728"/>
          <a:ext cx="24082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cuación" r:id="rId4" imgW="1244600" imgH="431800" progId="Equation.3">
                  <p:embed/>
                </p:oleObj>
              </mc:Choice>
              <mc:Fallback>
                <p:oleObj name="Ecuación" r:id="rId4" imgW="12446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40823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43608" y="1772816"/>
          <a:ext cx="1731954" cy="6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cuación" r:id="rId6" imgW="1040948" imgH="431613" progId="Equation.3">
                  <p:embed/>
                </p:oleObj>
              </mc:Choice>
              <mc:Fallback>
                <p:oleObj name="Ecuación" r:id="rId6" imgW="1040948" imgH="43161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72816"/>
                        <a:ext cx="1731954" cy="6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329392" y="1500174"/>
          <a:ext cx="24574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cuación" r:id="rId8" imgW="1269449" imgH="634725" progId="Equation.3">
                  <p:embed/>
                </p:oleObj>
              </mc:Choice>
              <mc:Fallback>
                <p:oleObj name="Ecuación" r:id="rId8" imgW="1269449" imgH="634725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92" y="1500174"/>
                        <a:ext cx="24574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436096" y="2708920"/>
          <a:ext cx="2752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cuación" r:id="rId10" imgW="1422400" imgH="228600" progId="Equation.3">
                  <p:embed/>
                </p:oleObj>
              </mc:Choice>
              <mc:Fallback>
                <p:oleObj name="Ecuación" r:id="rId10" imgW="1422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08920"/>
                        <a:ext cx="27527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688975"/>
            <a:ext cx="8892480" cy="5026025"/>
          </a:xfrm>
        </p:spPr>
        <p:txBody>
          <a:bodyPr>
            <a:noAutofit/>
          </a:bodyPr>
          <a:lstStyle/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Ejemplo </a:t>
            </a:r>
            <a:r>
              <a:rPr lang="es-ES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.- 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Demostrar la siguiente identidad: </a:t>
            </a: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Sacando común denominador tenemos:</a:t>
            </a: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5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Como                                                          ,obtenemos la siguiente igualdad:</a:t>
            </a: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 que </a:t>
            </a:r>
            <a:r>
              <a:rPr lang="es-E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hemos demostrado la identidad trigonométrica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819797" y="614347"/>
          <a:ext cx="18240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cuación" r:id="rId3" imgW="1244600" imgH="419100" progId="Equation.3">
                  <p:embed/>
                </p:oleObj>
              </mc:Choice>
              <mc:Fallback>
                <p:oleObj name="Ecuación" r:id="rId3" imgW="1244600" imgH="4191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97" y="614347"/>
                        <a:ext cx="18240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140345" y="1757355"/>
          <a:ext cx="2289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cuación" r:id="rId5" imgW="1562100" imgH="419100" progId="Equation.3">
                  <p:embed/>
                </p:oleObj>
              </mc:Choice>
              <mc:Fallback>
                <p:oleObj name="Ecuación" r:id="rId5" imgW="1562100" imgH="4191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45" y="1757355"/>
                        <a:ext cx="22891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331640" y="3212976"/>
          <a:ext cx="3667848" cy="54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cuación" r:id="rId7" imgW="2590800" imgH="393700" progId="Equation.3">
                  <p:embed/>
                </p:oleObj>
              </mc:Choice>
              <mc:Fallback>
                <p:oleObj name="Ecuación" r:id="rId7" imgW="2590800" imgH="393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212976"/>
                        <a:ext cx="3667848" cy="54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552700" y="4060825"/>
          <a:ext cx="1470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cuación" r:id="rId9" imgW="1002865" imgH="393529" progId="Equation.3">
                  <p:embed/>
                </p:oleObj>
              </mc:Choice>
              <mc:Fallback>
                <p:oleObj name="Ecuación" r:id="rId9" imgW="1002865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4060825"/>
                        <a:ext cx="14700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58" y="1268761"/>
            <a:ext cx="83518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638" indent="-274638">
              <a:spcBef>
                <a:spcPct val="50000"/>
              </a:spcBef>
            </a:pPr>
            <a:r>
              <a:rPr lang="es-PE" sz="2800" b="1" dirty="0" smtClean="0">
                <a:solidFill>
                  <a:srgbClr val="008000"/>
                </a:solidFill>
              </a:rPr>
              <a:t>Objetivos:</a:t>
            </a:r>
          </a:p>
          <a:p>
            <a:pPr marL="274638" indent="-274638">
              <a:spcBef>
                <a:spcPct val="50000"/>
              </a:spcBef>
              <a:buFont typeface="Wingdings" pitchFamily="2" charset="2"/>
              <a:buChar char="v"/>
            </a:pPr>
            <a:r>
              <a:rPr lang="es-PE" sz="2800" dirty="0" smtClean="0">
                <a:solidFill>
                  <a:srgbClr val="008000"/>
                </a:solidFill>
              </a:rPr>
              <a:t>Identificar </a:t>
            </a:r>
            <a:r>
              <a:rPr lang="es-ES" sz="2800" dirty="0" smtClean="0">
                <a:solidFill>
                  <a:srgbClr val="008000"/>
                </a:solidFill>
              </a:rPr>
              <a:t> </a:t>
            </a:r>
            <a:r>
              <a:rPr lang="es-ES" sz="2800" dirty="0">
                <a:solidFill>
                  <a:srgbClr val="008000"/>
                </a:solidFill>
              </a:rPr>
              <a:t>las </a:t>
            </a:r>
            <a:r>
              <a:rPr lang="es-ES" sz="2800" dirty="0" smtClean="0">
                <a:solidFill>
                  <a:srgbClr val="008000"/>
                </a:solidFill>
              </a:rPr>
              <a:t>identidades trigonométricas fundamentales.</a:t>
            </a:r>
          </a:p>
          <a:p>
            <a:pPr marL="274638" indent="-274638">
              <a:spcBef>
                <a:spcPct val="50000"/>
              </a:spcBef>
            </a:pPr>
            <a:endParaRPr lang="es-ES" sz="2800" dirty="0">
              <a:solidFill>
                <a:srgbClr val="008000"/>
              </a:solidFill>
            </a:endParaRPr>
          </a:p>
          <a:p>
            <a:pPr marL="274638" indent="-274638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800" dirty="0" smtClean="0">
                <a:solidFill>
                  <a:srgbClr val="008000"/>
                </a:solidFill>
              </a:rPr>
              <a:t>Aplicar </a:t>
            </a:r>
            <a:r>
              <a:rPr lang="es-ES" sz="2800" dirty="0">
                <a:solidFill>
                  <a:srgbClr val="008000"/>
                </a:solidFill>
              </a:rPr>
              <a:t>las identidades fundamentales, en la demostración y simplificación  de expresiones </a:t>
            </a:r>
            <a:r>
              <a:rPr lang="es-ES" sz="2800" dirty="0" smtClean="0">
                <a:solidFill>
                  <a:srgbClr val="008000"/>
                </a:solidFill>
              </a:rPr>
              <a:t>trigonométricas.</a:t>
            </a:r>
            <a:endParaRPr lang="es-E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8806" y="357166"/>
            <a:ext cx="8713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FUNDAMENTALES ENTRE LAS </a:t>
            </a:r>
            <a:r>
              <a:rPr lang="es-P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TRIGONOMÉTRICAS </a:t>
            </a:r>
            <a:r>
              <a:rPr lang="es-P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ÁNGULO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7158" y="1190843"/>
            <a:ext cx="8497888" cy="73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PE" sz="2000" dirty="0">
                <a:solidFill>
                  <a:srgbClr val="008000"/>
                </a:solidFill>
              </a:rPr>
              <a:t>Usando el círculo Trigonométrico unitario </a:t>
            </a:r>
            <a:r>
              <a:rPr lang="es-PE" sz="2000" dirty="0" smtClean="0">
                <a:solidFill>
                  <a:srgbClr val="008000"/>
                </a:solidFill>
              </a:rPr>
              <a:t>se deduce que las funciones trigonométricas son:</a:t>
            </a:r>
            <a:endParaRPr lang="es-ES" sz="2000" dirty="0">
              <a:solidFill>
                <a:srgbClr val="008000"/>
              </a:solidFill>
            </a:endParaRPr>
          </a:p>
        </p:txBody>
      </p:sp>
      <p:pic>
        <p:nvPicPr>
          <p:cNvPr id="8210" name="Picture 18" descr="circulo unit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8" y="2071677"/>
            <a:ext cx="3876670" cy="3500463"/>
          </a:xfrm>
          <a:prstGeom prst="rect">
            <a:avLst/>
          </a:prstGeom>
          <a:noFill/>
        </p:spPr>
      </p:pic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4643438" y="2349500"/>
          <a:ext cx="18002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cuación" r:id="rId4" imgW="875920" imgH="393529" progId="Equation.3">
                  <p:embed/>
                </p:oleObj>
              </mc:Choice>
              <mc:Fallback>
                <p:oleObj name="Ecuación" r:id="rId4" imgW="875920" imgH="393529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349500"/>
                        <a:ext cx="18002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4656138" y="3195638"/>
          <a:ext cx="17732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cuación" r:id="rId6" imgW="863225" imgH="393529" progId="Equation.3">
                  <p:embed/>
                </p:oleObj>
              </mc:Choice>
              <mc:Fallback>
                <p:oleObj name="Ecuación" r:id="rId6" imgW="863225" imgH="393529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195638"/>
                        <a:ext cx="177323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4711700" y="4076700"/>
          <a:ext cx="13033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cuación" r:id="rId8" imgW="634725" imgH="393529" progId="Equation.3">
                  <p:embed/>
                </p:oleObj>
              </mc:Choice>
              <mc:Fallback>
                <p:oleObj name="Ecuación" r:id="rId8" imgW="634725" imgH="393529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076700"/>
                        <a:ext cx="13033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7424738" y="2324100"/>
          <a:ext cx="12779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cuación" r:id="rId10" imgW="622030" imgH="418918" progId="Equation.3">
                  <p:embed/>
                </p:oleObj>
              </mc:Choice>
              <mc:Fallback>
                <p:oleObj name="Ecuación" r:id="rId10" imgW="622030" imgH="418918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2324100"/>
                        <a:ext cx="1277937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7464425" y="3240088"/>
          <a:ext cx="12525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cuación" r:id="rId12" imgW="609336" imgH="393529" progId="Equation.3">
                  <p:embed/>
                </p:oleObj>
              </mc:Choice>
              <mc:Fallback>
                <p:oleObj name="Ecuación" r:id="rId12" imgW="609336" imgH="393529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240088"/>
                        <a:ext cx="12525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7451725" y="4151313"/>
          <a:ext cx="12779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cuación" r:id="rId14" imgW="622030" imgH="418918" progId="Equation.3">
                  <p:embed/>
                </p:oleObj>
              </mc:Choice>
              <mc:Fallback>
                <p:oleObj name="Ecuación" r:id="rId14" imgW="622030" imgH="418918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151313"/>
                        <a:ext cx="1277938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429124" y="2335223"/>
            <a:ext cx="4392612" cy="26654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588125" y="2636838"/>
            <a:ext cx="720725" cy="287337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6588125" y="3514725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6588125" y="4365625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1" name="Object 41"/>
          <p:cNvGraphicFramePr>
            <a:graphicFrameLocks noChangeAspect="1"/>
          </p:cNvGraphicFramePr>
          <p:nvPr/>
        </p:nvGraphicFramePr>
        <p:xfrm>
          <a:off x="1582742" y="1946269"/>
          <a:ext cx="3632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cuación" r:id="rId3" imgW="926698" imgH="177723" progId="Equation.3">
                  <p:embed/>
                </p:oleObj>
              </mc:Choice>
              <mc:Fallback>
                <p:oleObj name="Ecuación" r:id="rId3" imgW="926698" imgH="177723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42" y="1946269"/>
                        <a:ext cx="36322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2" name="Object 42"/>
          <p:cNvGraphicFramePr>
            <a:graphicFrameLocks noChangeAspect="1"/>
          </p:cNvGraphicFramePr>
          <p:nvPr/>
        </p:nvGraphicFramePr>
        <p:xfrm>
          <a:off x="1500166" y="3786190"/>
          <a:ext cx="36322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cuación" r:id="rId5" imgW="926698" imgH="177723" progId="Equation.3">
                  <p:embed/>
                </p:oleObj>
              </mc:Choice>
              <mc:Fallback>
                <p:oleObj name="Ecuación" r:id="rId5" imgW="926698" imgH="177723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786190"/>
                        <a:ext cx="363220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3" name="Object 43"/>
          <p:cNvGraphicFramePr>
            <a:graphicFrameLocks noChangeAspect="1"/>
          </p:cNvGraphicFramePr>
          <p:nvPr/>
        </p:nvGraphicFramePr>
        <p:xfrm>
          <a:off x="1560517" y="5446732"/>
          <a:ext cx="35829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cuación" r:id="rId7" imgW="914003" imgH="177723" progId="Equation.3">
                  <p:embed/>
                </p:oleObj>
              </mc:Choice>
              <mc:Fallback>
                <p:oleObj name="Ecuación" r:id="rId7" imgW="914003" imgH="177723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7" y="5446732"/>
                        <a:ext cx="3582987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4" name="AutoShape 44"/>
          <p:cNvSpPr>
            <a:spLocks/>
          </p:cNvSpPr>
          <p:nvPr/>
        </p:nvSpPr>
        <p:spPr bwMode="auto">
          <a:xfrm>
            <a:off x="5143504" y="1785926"/>
            <a:ext cx="360362" cy="1079500"/>
          </a:xfrm>
          <a:prstGeom prst="leftBrace">
            <a:avLst>
              <a:gd name="adj1" fmla="val 24963"/>
              <a:gd name="adj2" fmla="val 50000"/>
            </a:avLst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>
              <a:solidFill>
                <a:srgbClr val="660066"/>
              </a:solidFill>
            </a:endParaRPr>
          </a:p>
        </p:txBody>
      </p:sp>
      <p:graphicFrame>
        <p:nvGraphicFramePr>
          <p:cNvPr id="10285" name="Object 45"/>
          <p:cNvGraphicFramePr>
            <a:graphicFrameLocks noChangeAspect="1"/>
          </p:cNvGraphicFramePr>
          <p:nvPr/>
        </p:nvGraphicFramePr>
        <p:xfrm>
          <a:off x="5557858" y="1357298"/>
          <a:ext cx="18716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cuación" r:id="rId9" imgW="863225" imgH="393529" progId="Equation.3">
                  <p:embed/>
                </p:oleObj>
              </mc:Choice>
              <mc:Fallback>
                <p:oleObj name="Ecuación" r:id="rId9" imgW="863225" imgH="393529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58" y="1357298"/>
                        <a:ext cx="1871662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6" name="Object 46"/>
          <p:cNvGraphicFramePr>
            <a:graphicFrameLocks noChangeAspect="1"/>
          </p:cNvGraphicFramePr>
          <p:nvPr/>
        </p:nvGraphicFramePr>
        <p:xfrm>
          <a:off x="5557858" y="2357430"/>
          <a:ext cx="18716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cuación" r:id="rId11" imgW="863225" imgH="393529" progId="Equation.3">
                  <p:embed/>
                </p:oleObj>
              </mc:Choice>
              <mc:Fallback>
                <p:oleObj name="Ecuación" r:id="rId11" imgW="863225" imgH="393529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58" y="2357430"/>
                        <a:ext cx="1871662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7" name="AutoShape 47"/>
          <p:cNvSpPr>
            <a:spLocks/>
          </p:cNvSpPr>
          <p:nvPr/>
        </p:nvSpPr>
        <p:spPr bwMode="auto">
          <a:xfrm>
            <a:off x="5140332" y="3635384"/>
            <a:ext cx="360362" cy="1079500"/>
          </a:xfrm>
          <a:prstGeom prst="leftBrace">
            <a:avLst>
              <a:gd name="adj1" fmla="val 24963"/>
              <a:gd name="adj2" fmla="val 50000"/>
            </a:avLst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>
              <a:solidFill>
                <a:srgbClr val="660066"/>
              </a:solidFill>
            </a:endParaRPr>
          </a:p>
        </p:txBody>
      </p:sp>
      <p:sp>
        <p:nvSpPr>
          <p:cNvPr id="10288" name="AutoShape 48"/>
          <p:cNvSpPr>
            <a:spLocks/>
          </p:cNvSpPr>
          <p:nvPr/>
        </p:nvSpPr>
        <p:spPr bwMode="auto">
          <a:xfrm>
            <a:off x="5140332" y="5286388"/>
            <a:ext cx="360362" cy="1079500"/>
          </a:xfrm>
          <a:prstGeom prst="leftBrace">
            <a:avLst>
              <a:gd name="adj1" fmla="val 24963"/>
              <a:gd name="adj2" fmla="val 50000"/>
            </a:avLst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>
              <a:solidFill>
                <a:srgbClr val="660066"/>
              </a:solidFill>
            </a:endParaRPr>
          </a:p>
        </p:txBody>
      </p:sp>
      <p:graphicFrame>
        <p:nvGraphicFramePr>
          <p:cNvPr id="10289" name="Object 49"/>
          <p:cNvGraphicFramePr>
            <a:graphicFrameLocks noChangeAspect="1"/>
          </p:cNvGraphicFramePr>
          <p:nvPr/>
        </p:nvGraphicFramePr>
        <p:xfrm>
          <a:off x="5557858" y="3214686"/>
          <a:ext cx="18716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cuación" r:id="rId13" imgW="863225" imgH="393529" progId="Equation.3">
                  <p:embed/>
                </p:oleObj>
              </mc:Choice>
              <mc:Fallback>
                <p:oleObj name="Ecuación" r:id="rId13" imgW="863225" imgH="393529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58" y="3214686"/>
                        <a:ext cx="1871662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0" name="Object 50"/>
          <p:cNvGraphicFramePr>
            <a:graphicFrameLocks noChangeAspect="1"/>
          </p:cNvGraphicFramePr>
          <p:nvPr/>
        </p:nvGraphicFramePr>
        <p:xfrm>
          <a:off x="5557858" y="4214818"/>
          <a:ext cx="18716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cuación" r:id="rId15" imgW="863225" imgH="393529" progId="Equation.3">
                  <p:embed/>
                </p:oleObj>
              </mc:Choice>
              <mc:Fallback>
                <p:oleObj name="Ecuación" r:id="rId15" imgW="863225" imgH="393529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58" y="4214818"/>
                        <a:ext cx="1871662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1179" y="1071546"/>
            <a:ext cx="651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008000"/>
                </a:solidFill>
              </a:rPr>
              <a:t>Del gráfico anterior se deduce lo siguiente: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10292" name="AutoShape 52"/>
          <p:cNvSpPr>
            <a:spLocks noChangeArrowheads="1"/>
          </p:cNvSpPr>
          <p:nvPr/>
        </p:nvSpPr>
        <p:spPr bwMode="auto">
          <a:xfrm>
            <a:off x="1066779" y="2143116"/>
            <a:ext cx="5048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93" name="AutoShape 53"/>
          <p:cNvSpPr>
            <a:spLocks noChangeArrowheads="1"/>
          </p:cNvSpPr>
          <p:nvPr/>
        </p:nvSpPr>
        <p:spPr bwMode="auto">
          <a:xfrm>
            <a:off x="1000100" y="4000504"/>
            <a:ext cx="5048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>
            <a:off x="1066779" y="5643578"/>
            <a:ext cx="5048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8806" y="385684"/>
            <a:ext cx="4284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</a:t>
            </a:r>
            <a:r>
              <a:rPr lang="es-P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INVERSAS: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96" name="Object 56"/>
          <p:cNvGraphicFramePr>
            <a:graphicFrameLocks noChangeAspect="1"/>
          </p:cNvGraphicFramePr>
          <p:nvPr/>
        </p:nvGraphicFramePr>
        <p:xfrm>
          <a:off x="5568970" y="5857892"/>
          <a:ext cx="178911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cuación" r:id="rId17" imgW="825500" imgH="393700" progId="Equation.3">
                  <p:embed/>
                </p:oleObj>
              </mc:Choice>
              <mc:Fallback>
                <p:oleObj name="Ecuación" r:id="rId17" imgW="825500" imgH="3937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70" y="5857892"/>
                        <a:ext cx="1789112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7" name="Object 57"/>
          <p:cNvGraphicFramePr>
            <a:graphicFrameLocks noChangeAspect="1"/>
          </p:cNvGraphicFramePr>
          <p:nvPr/>
        </p:nvGraphicFramePr>
        <p:xfrm>
          <a:off x="5557838" y="4933966"/>
          <a:ext cx="18716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cuación" r:id="rId19" imgW="863225" imgH="393529" progId="Equation.3">
                  <p:embed/>
                </p:oleObj>
              </mc:Choice>
              <mc:Fallback>
                <p:oleObj name="Ecuación" r:id="rId19" imgW="863225" imgH="393529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4933966"/>
                        <a:ext cx="1871662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85786" y="1028626"/>
            <a:ext cx="752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008000"/>
                </a:solidFill>
              </a:rPr>
              <a:t>También del  gráfico anterior se deduce lo siguiente: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4751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b="1">
                <a:solidFill>
                  <a:srgbClr val="000000"/>
                </a:solidFill>
              </a:rPr>
              <a:t>Si </a:t>
            </a:r>
            <a:endParaRPr lang="es-ES" sz="2000" b="1">
              <a:solidFill>
                <a:srgbClr val="000000"/>
              </a:solidFill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619250" y="1916113"/>
          <a:ext cx="13033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cuación" r:id="rId3" imgW="634725" imgH="393529" progId="Equation.3">
                  <p:embed/>
                </p:oleObj>
              </mc:Choice>
              <mc:Fallback>
                <p:oleObj name="Ecuación" r:id="rId3" imgW="634725" imgH="39352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13033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63938" y="20605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b="1">
                <a:solidFill>
                  <a:srgbClr val="000000"/>
                </a:solidFill>
              </a:rPr>
              <a:t>; pero                        ;  </a:t>
            </a:r>
            <a:endParaRPr 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4787900" y="2101850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cuación" r:id="rId5" imgW="609336" imgH="165028" progId="Equation.3">
                  <p:embed/>
                </p:oleObj>
              </mc:Choice>
              <mc:Fallback>
                <p:oleObj name="Ecuación" r:id="rId5" imgW="609336" imgH="165028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101850"/>
                        <a:ext cx="1600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6804025" y="2093913"/>
          <a:ext cx="1566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cuación" r:id="rId7" imgW="596900" imgH="139700" progId="Equation.3">
                  <p:embed/>
                </p:oleObj>
              </mc:Choice>
              <mc:Fallback>
                <p:oleObj name="Ecuación" r:id="rId7" imgW="596900" imgH="1397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093913"/>
                        <a:ext cx="156686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2051050" y="3068638"/>
            <a:ext cx="792163" cy="704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3492500" y="2921000"/>
          <a:ext cx="23749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cuación" r:id="rId9" imgW="863225" imgH="393529" progId="Equation.3">
                  <p:embed/>
                </p:oleObj>
              </mc:Choice>
              <mc:Fallback>
                <p:oleObj name="Ecuación" r:id="rId9" imgW="863225" imgH="393529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921000"/>
                        <a:ext cx="23749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3492500" y="5011738"/>
          <a:ext cx="23749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cuación" r:id="rId11" imgW="863225" imgH="393529" progId="Equation.3">
                  <p:embed/>
                </p:oleObj>
              </mc:Choice>
              <mc:Fallback>
                <p:oleObj name="Ecuación" r:id="rId11" imgW="863225" imgH="393529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011738"/>
                        <a:ext cx="23749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1631950" y="4178300"/>
          <a:ext cx="1276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cuación" r:id="rId13" imgW="622030" imgH="418918" progId="Equation.3">
                  <p:embed/>
                </p:oleObj>
              </mc:Choice>
              <mc:Fallback>
                <p:oleObj name="Ecuación" r:id="rId13" imgW="622030" imgH="418918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178300"/>
                        <a:ext cx="127635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419475" y="44005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b="1">
                <a:solidFill>
                  <a:srgbClr val="000000"/>
                </a:solidFill>
              </a:rPr>
              <a:t>; pero                        ;  </a:t>
            </a:r>
            <a:endParaRPr 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732338" y="4470400"/>
          <a:ext cx="15668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cuación" r:id="rId15" imgW="596900" imgH="139700" progId="Equation.3">
                  <p:embed/>
                </p:oleObj>
              </mc:Choice>
              <mc:Fallback>
                <p:oleObj name="Ecuación" r:id="rId15" imgW="596900" imgH="1397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4470400"/>
                        <a:ext cx="156686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6716713" y="4437063"/>
          <a:ext cx="1600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cuación" r:id="rId17" imgW="609336" imgH="165028" progId="Equation.3">
                  <p:embed/>
                </p:oleObj>
              </mc:Choice>
              <mc:Fallback>
                <p:oleObj name="Ecuación" r:id="rId17" imgW="609336" imgH="165028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4437063"/>
                        <a:ext cx="160020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1979613" y="5229225"/>
            <a:ext cx="792162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203575" y="2924175"/>
            <a:ext cx="3455988" cy="12969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132138" y="4941888"/>
            <a:ext cx="3455987" cy="12969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15996" y="357166"/>
            <a:ext cx="4284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</a:t>
            </a:r>
            <a:r>
              <a:rPr lang="es-P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COCIENTES: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irculo unitario"/>
          <p:cNvPicPr>
            <a:picLocks noChangeAspect="1" noChangeArrowheads="1"/>
          </p:cNvPicPr>
          <p:nvPr/>
        </p:nvPicPr>
        <p:blipFill>
          <a:blip r:embed="rId3" cstate="print"/>
          <a:srcRect l="8484" r="15129" b="18248"/>
          <a:stretch>
            <a:fillRect/>
          </a:stretch>
        </p:blipFill>
        <p:spPr bwMode="auto">
          <a:xfrm>
            <a:off x="260343" y="1643050"/>
            <a:ext cx="3311525" cy="3321050"/>
          </a:xfrm>
          <a:prstGeom prst="rect">
            <a:avLst/>
          </a:prstGeom>
          <a:noFill/>
        </p:spPr>
      </p:pic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214810" y="928670"/>
            <a:ext cx="4749803" cy="647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sz="14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1472" y="1071546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008000"/>
                </a:solidFill>
              </a:rPr>
              <a:t>En el </a:t>
            </a:r>
            <a:r>
              <a:rPr lang="es-PE" sz="2000" dirty="0">
                <a:solidFill>
                  <a:srgbClr val="008000"/>
                </a:solidFill>
                <a:sym typeface="Symbol" pitchFamily="18" charset="2"/>
              </a:rPr>
              <a:t> rectángulo se tiene: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286248" y="1000108"/>
          <a:ext cx="1577981" cy="47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cuación" r:id="rId4" imgW="685800" imgH="228600" progId="Equation.3">
                  <p:embed/>
                </p:oleObj>
              </mc:Choice>
              <mc:Fallback>
                <p:oleObj name="Ecuación" r:id="rId4" imgW="685800" imgH="228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1000108"/>
                        <a:ext cx="1577981" cy="476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929322" y="1071546"/>
            <a:ext cx="285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(teorema de Pitágoras)</a:t>
            </a:r>
            <a:endParaRPr lang="es-E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143372" y="1928802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 smtClean="0">
                <a:solidFill>
                  <a:srgbClr val="000000"/>
                </a:solidFill>
              </a:rPr>
              <a:t>De lo que se </a:t>
            </a:r>
            <a:r>
              <a:rPr lang="es-PE" sz="2000" dirty="0">
                <a:solidFill>
                  <a:srgbClr val="000000"/>
                </a:solidFill>
              </a:rPr>
              <a:t>deduce lo siguiente:</a:t>
            </a:r>
            <a:endParaRPr 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4762527" y="2778125"/>
          <a:ext cx="3667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cuación" r:id="rId6" imgW="1143000" imgH="203200" progId="Equation.3">
                  <p:embed/>
                </p:oleObj>
              </mc:Choice>
              <mc:Fallback>
                <p:oleObj name="Ecuación" r:id="rId6" imgW="1143000" imgH="203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27" y="2778125"/>
                        <a:ext cx="36671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762527" y="4000504"/>
          <a:ext cx="3667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cuación" r:id="rId8" imgW="1143000" imgH="203200" progId="Equation.3">
                  <p:embed/>
                </p:oleObj>
              </mc:Choice>
              <mc:Fallback>
                <p:oleObj name="Ecuación" r:id="rId8" imgW="1143000" imgH="2032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27" y="4000504"/>
                        <a:ext cx="36671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4762527" y="5214950"/>
          <a:ext cx="3667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cuación" r:id="rId10" imgW="1143000" imgH="203200" progId="Equation.3">
                  <p:embed/>
                </p:oleObj>
              </mc:Choice>
              <mc:Fallback>
                <p:oleObj name="Ecuación" r:id="rId10" imgW="1143000" imgH="203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27" y="5214950"/>
                        <a:ext cx="36671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681568" y="2643182"/>
            <a:ext cx="3819522" cy="9366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714876" y="3857628"/>
            <a:ext cx="3786214" cy="9366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714875" y="5135581"/>
            <a:ext cx="3817937" cy="9366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4071934" y="3000372"/>
            <a:ext cx="5048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4071934" y="4214818"/>
            <a:ext cx="5048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4067175" y="5357826"/>
            <a:ext cx="5048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73120" y="385684"/>
            <a:ext cx="4284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</a:t>
            </a:r>
            <a:r>
              <a:rPr lang="es-P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PITAGÓRICAS:</a:t>
            </a:r>
            <a:endParaRPr lang="es-E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09615" y="533925"/>
            <a:ext cx="79200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 smtClean="0">
                <a:solidFill>
                  <a:srgbClr val="008000"/>
                </a:solidFill>
              </a:rPr>
              <a:t>Las relaciones </a:t>
            </a:r>
            <a:r>
              <a:rPr lang="es-PE" sz="2000" dirty="0">
                <a:solidFill>
                  <a:srgbClr val="008000"/>
                </a:solidFill>
              </a:rPr>
              <a:t>deducidas anteriormente reciben el nombre de </a:t>
            </a:r>
            <a:r>
              <a:rPr lang="es-PE" sz="2000" b="1" dirty="0" smtClean="0">
                <a:solidFill>
                  <a:srgbClr val="008000"/>
                </a:solidFill>
              </a:rPr>
              <a:t>identidades trigonométricas fundamentales</a:t>
            </a:r>
            <a:r>
              <a:rPr lang="es-PE" sz="2000" dirty="0" smtClean="0">
                <a:solidFill>
                  <a:srgbClr val="008000"/>
                </a:solidFill>
              </a:rPr>
              <a:t>, </a:t>
            </a:r>
            <a:r>
              <a:rPr lang="es-PE" sz="2000" dirty="0">
                <a:solidFill>
                  <a:srgbClr val="008000"/>
                </a:solidFill>
              </a:rPr>
              <a:t>y </a:t>
            </a:r>
            <a:r>
              <a:rPr lang="es-PE" sz="2000" dirty="0" smtClean="0">
                <a:solidFill>
                  <a:srgbClr val="008000"/>
                </a:solidFill>
              </a:rPr>
              <a:t>son las fichas con las cuales vamos a jugar para  simplificar expresiones trigonométricas y demostrar identidades trigonométricas.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6441" y="2221048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 smtClean="0">
                <a:solidFill>
                  <a:srgbClr val="FF0000"/>
                </a:solidFill>
              </a:rPr>
              <a:t>DEFINICIÓN</a:t>
            </a:r>
            <a:r>
              <a:rPr lang="es-PE" sz="2000" dirty="0" smtClean="0"/>
              <a:t>: </a:t>
            </a:r>
            <a:r>
              <a:rPr lang="es-PE" sz="2000" dirty="0" smtClean="0">
                <a:solidFill>
                  <a:srgbClr val="008000"/>
                </a:solidFill>
              </a:rPr>
              <a:t>Una identidad trigonométrica es una igualdad que se cumple para cualquier valor del ángulo.</a:t>
            </a:r>
            <a:r>
              <a:rPr lang="es-PE" sz="2000" dirty="0" smtClean="0"/>
              <a:t>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0034" y="3332171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</a:rPr>
              <a:t>DEMOSTRAR</a:t>
            </a:r>
            <a:r>
              <a:rPr lang="es-PE" sz="2000" dirty="0">
                <a:solidFill>
                  <a:srgbClr val="000000"/>
                </a:solidFill>
              </a:rPr>
              <a:t> </a:t>
            </a:r>
            <a:r>
              <a:rPr lang="es-PE" sz="2000" dirty="0">
                <a:solidFill>
                  <a:srgbClr val="008000"/>
                </a:solidFill>
              </a:rPr>
              <a:t>una </a:t>
            </a:r>
            <a:r>
              <a:rPr lang="es-PE" sz="2000" dirty="0" smtClean="0">
                <a:solidFill>
                  <a:srgbClr val="008000"/>
                </a:solidFill>
              </a:rPr>
              <a:t>identidad </a:t>
            </a:r>
            <a:r>
              <a:rPr lang="es-PE" sz="2000" dirty="0">
                <a:solidFill>
                  <a:srgbClr val="008000"/>
                </a:solidFill>
              </a:rPr>
              <a:t>es un proceso de comprobar si una identidad es realmente una identidad, para lo cual se hacen transformaciones, se usan las identidades fundamentales.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1472" y="5065731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PE" sz="2000" dirty="0">
                <a:solidFill>
                  <a:srgbClr val="FF0000"/>
                </a:solidFill>
              </a:rPr>
              <a:t>SIMPLIFICAR</a:t>
            </a:r>
            <a:r>
              <a:rPr lang="es-PE" sz="2000" dirty="0">
                <a:solidFill>
                  <a:srgbClr val="000000"/>
                </a:solidFill>
              </a:rPr>
              <a:t> </a:t>
            </a:r>
            <a:r>
              <a:rPr lang="es-PE" sz="2000" dirty="0">
                <a:solidFill>
                  <a:srgbClr val="008000"/>
                </a:solidFill>
              </a:rPr>
              <a:t>una expresión trigonométricas consiste en convertir la expresión original en otra más simple y elemental.</a:t>
            </a:r>
            <a:endParaRPr lang="es-E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8313" y="571480"/>
            <a:ext cx="83534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CONSEJOS AL DEMOSTRAR:</a:t>
            </a:r>
          </a:p>
          <a:p>
            <a:pPr marL="342900" indent="-342900">
              <a:spcBef>
                <a:spcPct val="50000"/>
              </a:spcBef>
            </a:pPr>
            <a:endParaRPr lang="es-MX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000" dirty="0" smtClean="0">
                <a:solidFill>
                  <a:srgbClr val="008000"/>
                </a:solidFill>
              </a:rPr>
              <a:t>Algunas veces, conviene expresar las funciones en términos de seno y coseno.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000" dirty="0" smtClean="0">
                <a:solidFill>
                  <a:srgbClr val="008000"/>
                </a:solidFill>
              </a:rPr>
              <a:t>También, realizar operaciones aritméticas y algebraicas(factorización y/o simplificación).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000" dirty="0" smtClean="0">
                <a:solidFill>
                  <a:srgbClr val="008000"/>
                </a:solidFill>
              </a:rPr>
              <a:t>Ó utilizar algún artificio si es necesario.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000" dirty="0" smtClean="0">
                <a:solidFill>
                  <a:srgbClr val="008000"/>
                </a:solidFill>
              </a:rPr>
              <a:t>Trabajar con el miembro más complejo para convertirlo en el otro.</a:t>
            </a:r>
          </a:p>
          <a:p>
            <a:pPr marL="342900" indent="-342900">
              <a:spcBef>
                <a:spcPct val="50000"/>
              </a:spcBef>
            </a:pPr>
            <a:endParaRPr lang="es-MX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0072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rgbClr val="008000"/>
                </a:solidFill>
              </a:rPr>
              <a:t>Demostración de identidades trigonométricas</a:t>
            </a:r>
            <a:endParaRPr lang="es-CO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528</Words>
  <Application>Microsoft Office PowerPoint</Application>
  <PresentationFormat>Presentación en pantalla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Viajes</vt:lpstr>
      <vt:lpstr>Ecuación</vt:lpstr>
      <vt:lpstr>IDENTIDADES TRIGONOMÉTRICAS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Demostración de identidades trigonométricas</vt:lpstr>
      <vt:lpstr>Ejemplo 1:Demuestra la identidad 9〖sec〗^2 θ-5〖tan〗^2 θ=5+4〖sec〗^2 θ</vt:lpstr>
      <vt:lpstr>ejemplo 2: demuestre la siguiente identidad trigonométrica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Lucas</dc:creator>
  <cp:lastModifiedBy>HUGUES</cp:lastModifiedBy>
  <cp:revision>85</cp:revision>
  <dcterms:created xsi:type="dcterms:W3CDTF">2011-03-20T00:50:23Z</dcterms:created>
  <dcterms:modified xsi:type="dcterms:W3CDTF">2013-10-09T04:05:06Z</dcterms:modified>
</cp:coreProperties>
</file>